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  <p:sldId id="264" r:id="rId6"/>
    <p:sldId id="266" r:id="rId7"/>
    <p:sldId id="265" r:id="rId8"/>
    <p:sldId id="262" r:id="rId9"/>
    <p:sldId id="260" r:id="rId10"/>
    <p:sldId id="258" r:id="rId11"/>
    <p:sldId id="25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2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xmlns:mc="http://schemas.openxmlformats.org/markup-compatibility/2006" xmlns:a14="http://schemas.microsoft.com/office/drawing/2010/main" val="98C0E5" mc:Ignorable="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xmlns:mc="http://schemas.openxmlformats.org/markup-compatibility/2006" xmlns:a14="http://schemas.microsoft.com/office/drawing/2010/main" val="48A942" mc:Ignorable="">
                  <a:alpha val="28000"/>
                </a:srgbClr>
              </a:gs>
              <a:gs pos="50000">
                <a:srgbClr xmlns:mc="http://schemas.openxmlformats.org/markup-compatibility/2006" xmlns:a14="http://schemas.microsoft.com/office/drawing/2010/main" val="48A942" mc:Ignorable="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29771A-EB65-4961-8DE3-A88B682D31B9}" type="datetimeFigureOut">
              <a:rPr lang="en-US" smtClean="0"/>
              <a:pPr/>
              <a:t>7/14/2010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7" name="Picture 16" descr="swe101_logo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6199" y="76200"/>
            <a:ext cx="2267761" cy="1143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jdoe@acme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itbucket.org/kevinkuebler/bdd-bank-accounts" TargetMode="External"/><Relationship Id="rId2" Type="http://schemas.openxmlformats.org/officeDocument/2006/relationships/hyperlink" Target="http://bit.ly/CleSWE2010July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ithub.com/machine/machine.specifications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gif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dannorth.net/introducing-bdd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BDD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Kevin </a:t>
            </a:r>
            <a:r>
              <a:rPr lang="en-US" dirty="0" err="1" smtClean="0"/>
              <a:t>Kuebler</a:t>
            </a:r>
            <a:endParaRPr lang="en-US" dirty="0" smtClean="0"/>
          </a:p>
          <a:p>
            <a:r>
              <a:rPr lang="en-US" dirty="0" err="1" smtClean="0"/>
              <a:t>NimblePros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kevinkuebler@gmail.com</a:t>
            </a:r>
            <a:r>
              <a:rPr lang="en-US" dirty="0" smtClean="0"/>
              <a:t> | Twitter: @</a:t>
            </a:r>
            <a:r>
              <a:rPr lang="en-US" dirty="0" err="1" smtClean="0"/>
              <a:t>kevinkuebler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Event Resources (Slides, Demos, Videos)</a:t>
            </a:r>
          </a:p>
          <a:p>
            <a:pPr lvl="1"/>
            <a:r>
              <a:rPr lang="en-US" dirty="0" smtClean="0">
                <a:hlinkClick r:id="rId2"/>
              </a:rPr>
              <a:t>http://bit.ly/CleSWE2010July</a:t>
            </a:r>
            <a:endParaRPr lang="en-US" dirty="0"/>
          </a:p>
          <a:p>
            <a:r>
              <a:rPr lang="en-US" dirty="0" smtClean="0"/>
              <a:t>BDD demo code</a:t>
            </a:r>
          </a:p>
          <a:p>
            <a:pPr lvl="1"/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bitbucket.org/kevinkuebler/bdd-bank-accounts</a:t>
            </a:r>
            <a:endParaRPr lang="en-US" dirty="0"/>
          </a:p>
          <a:p>
            <a:r>
              <a:rPr lang="en-US" dirty="0" smtClean="0"/>
              <a:t>MSpec</a:t>
            </a:r>
          </a:p>
          <a:p>
            <a:pPr lvl="1"/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github.com/machine/machine.specifications</a:t>
            </a:r>
            <a:endParaRPr lang="en-US" dirty="0" smtClean="0"/>
          </a:p>
          <a:p>
            <a:pPr marL="457200" lvl="1" indent="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C:\Users\Steve\Pictures\ques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057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1828800"/>
          </a:xfrm>
          <a:ln>
            <a:solidFill>
              <a:srgbClr xmlns:mc="http://schemas.openxmlformats.org/markup-compatibility/2006" xmlns:a14="http://schemas.microsoft.com/office/drawing/2010/main" val="0070C0" mc:Ignorable=""/>
            </a:solidFill>
          </a:ln>
        </p:spPr>
        <p:txBody>
          <a:bodyPr/>
          <a:lstStyle/>
          <a:p>
            <a:pPr algn="ctr">
              <a:buNone/>
            </a:pPr>
            <a:r>
              <a:rPr lang="en-US" dirty="0" smtClean="0"/>
              <a:t>Organizers</a:t>
            </a:r>
          </a:p>
        </p:txBody>
      </p:sp>
      <p:pic>
        <p:nvPicPr>
          <p:cNvPr id="1026" name="Picture 2" descr="C:\Users\Steve\Pictures\np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1"/>
            <a:ext cx="3340274" cy="609600"/>
          </a:xfrm>
          <a:prstGeom prst="rect">
            <a:avLst/>
          </a:prstGeom>
          <a:noFill/>
        </p:spPr>
      </p:pic>
      <p:pic>
        <p:nvPicPr>
          <p:cNvPr id="1027" name="Picture 3" descr="C:\Users\Steve\Pictures\hudsonsc-logo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286000"/>
            <a:ext cx="2476500" cy="638175"/>
          </a:xfrm>
          <a:prstGeom prst="rect">
            <a:avLst/>
          </a:prstGeom>
          <a:noFill/>
        </p:spPr>
      </p:pic>
      <p:pic>
        <p:nvPicPr>
          <p:cNvPr id="1028" name="Picture 4" descr="C:\Users\Steve\Pictures\800px-Microsoft_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0" y="2286000"/>
            <a:ext cx="2438400" cy="579438"/>
          </a:xfrm>
          <a:prstGeom prst="rect">
            <a:avLst/>
          </a:prstGeom>
          <a:noFill/>
        </p:spPr>
      </p:pic>
      <p:pic>
        <p:nvPicPr>
          <p:cNvPr id="1029" name="Picture 5" descr="C:\Users\Steve\Pictures\pluralsigh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343400"/>
            <a:ext cx="2359742" cy="914400"/>
          </a:xfrm>
          <a:prstGeom prst="rect">
            <a:avLst/>
          </a:prstGeom>
          <a:noFill/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152400" y="3810000"/>
            <a:ext cx="8839200" cy="2895600"/>
          </a:xfrm>
          <a:prstGeom prst="rect">
            <a:avLst/>
          </a:prstGeom>
          <a:ln>
            <a:solidFill>
              <a:srgbClr xmlns:mc="http://schemas.openxmlformats.org/markup-compatibility/2006" xmlns:a14="http://schemas.microsoft.com/office/drawing/2010/main" val="0070C0" mc:Ignorable="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Prize Sponsors</a:t>
            </a:r>
          </a:p>
        </p:txBody>
      </p:sp>
      <p:pic>
        <p:nvPicPr>
          <p:cNvPr id="10" name="Picture 4" descr="C:\Users\Steve\Pictures\800px-Microsoft_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5562600"/>
            <a:ext cx="2565326" cy="609600"/>
          </a:xfrm>
          <a:prstGeom prst="rect">
            <a:avLst/>
          </a:prstGeom>
          <a:noFill/>
        </p:spPr>
      </p:pic>
      <p:pic>
        <p:nvPicPr>
          <p:cNvPr id="11" name="Picture 2" descr="C:\Users\Steve\Pictures\np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4572000"/>
            <a:ext cx="2922740" cy="533400"/>
          </a:xfrm>
          <a:prstGeom prst="rect">
            <a:avLst/>
          </a:prstGeom>
          <a:noFill/>
        </p:spPr>
      </p:pic>
      <p:pic>
        <p:nvPicPr>
          <p:cNvPr id="1030" name="Picture 6" descr="C:\Users\Steve\Pictures\jetbrain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5562600"/>
            <a:ext cx="2209800" cy="842486"/>
          </a:xfrm>
          <a:prstGeom prst="rect">
            <a:avLst/>
          </a:prstGeom>
          <a:noFill/>
        </p:spPr>
      </p:pic>
      <p:pic>
        <p:nvPicPr>
          <p:cNvPr id="1031" name="Picture 7" descr="C:\Users\Steve\Pictures\preemptivesolutions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24200" y="5638800"/>
            <a:ext cx="2680067" cy="528637"/>
          </a:xfrm>
          <a:prstGeom prst="rect">
            <a:avLst/>
          </a:prstGeom>
          <a:noFill/>
        </p:spPr>
      </p:pic>
      <p:pic>
        <p:nvPicPr>
          <p:cNvPr id="1032" name="Picture 8" descr="C:\Users\Steve\Downloads\150x150-URL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3810000"/>
            <a:ext cx="20574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BDD?</a:t>
            </a:r>
          </a:p>
          <a:p>
            <a:r>
              <a:rPr lang="en-US" dirty="0" smtClean="0"/>
              <a:t>How is BDD Different?</a:t>
            </a:r>
          </a:p>
          <a:p>
            <a:r>
              <a:rPr lang="en-US" dirty="0" smtClean="0"/>
              <a:t>Types of </a:t>
            </a:r>
            <a:r>
              <a:rPr lang="en-US" dirty="0" smtClean="0"/>
              <a:t>BDD Tools</a:t>
            </a:r>
            <a:endParaRPr lang="en-US" dirty="0" smtClean="0"/>
          </a:p>
          <a:p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BDD?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Behavior Driven Development</a:t>
            </a:r>
          </a:p>
          <a:p>
            <a:pPr lvl="1"/>
            <a:r>
              <a:rPr lang="en-US" dirty="0" smtClean="0"/>
              <a:t>(Behavior Driven Design</a:t>
            </a:r>
            <a:r>
              <a:rPr lang="en-US" dirty="0" smtClean="0"/>
              <a:t>)</a:t>
            </a:r>
          </a:p>
          <a:p>
            <a:r>
              <a:rPr lang="en-US" dirty="0" smtClean="0"/>
              <a:t>Term </a:t>
            </a:r>
            <a:r>
              <a:rPr lang="en-US" dirty="0" smtClean="0"/>
              <a:t>coined by Dan North in 2006</a:t>
            </a:r>
          </a:p>
          <a:p>
            <a:pPr lvl="1"/>
            <a:r>
              <a:rPr lang="en-US" dirty="0" smtClean="0"/>
              <a:t>(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dannorth.net/introducing-bdd</a:t>
            </a:r>
            <a:r>
              <a:rPr lang="en-US" dirty="0" smtClean="0"/>
              <a:t>)</a:t>
            </a:r>
          </a:p>
          <a:p>
            <a:r>
              <a:rPr lang="en-US" dirty="0" smtClean="0"/>
              <a:t>“TDD done right”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is BDD Different?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It’s still TDD and automated testing</a:t>
            </a:r>
          </a:p>
          <a:p>
            <a:r>
              <a:rPr lang="en-US" dirty="0" smtClean="0"/>
              <a:t>But there’s a change in how we think about the tests</a:t>
            </a:r>
          </a:p>
          <a:p>
            <a:r>
              <a:rPr lang="en-US" dirty="0" smtClean="0"/>
              <a:t>Instead of tests, we have </a:t>
            </a:r>
            <a:r>
              <a:rPr lang="en-US" dirty="0" smtClean="0">
                <a:solidFill>
                  <a:schemeClr val="accent1"/>
                </a:solidFill>
              </a:rPr>
              <a:t>Specifications</a:t>
            </a:r>
            <a:r>
              <a:rPr lang="en-US" dirty="0" smtClean="0"/>
              <a:t> (or </a:t>
            </a:r>
            <a:r>
              <a:rPr lang="en-US" dirty="0" smtClean="0">
                <a:solidFill>
                  <a:schemeClr val="accent1"/>
                </a:solidFill>
              </a:rPr>
              <a:t>Observations</a:t>
            </a:r>
            <a:r>
              <a:rPr lang="en-US" dirty="0" smtClean="0"/>
              <a:t>)</a:t>
            </a:r>
          </a:p>
          <a:p>
            <a:r>
              <a:rPr lang="en-US" dirty="0" smtClean="0"/>
              <a:t>Specifications become executable requirements</a:t>
            </a:r>
          </a:p>
          <a:p>
            <a:r>
              <a:rPr lang="en-US" dirty="0" smtClean="0"/>
              <a:t>Focus more on the business requirements than on the mechanics of the software.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639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</a:t>
            </a:r>
            <a:r>
              <a:rPr lang="en-US" dirty="0" smtClean="0"/>
              <a:t>BDD Tools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Context/Specification Tools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Tools are more developer focused</a:t>
            </a:r>
          </a:p>
          <a:p>
            <a:r>
              <a:rPr lang="en-US" dirty="0" smtClean="0"/>
              <a:t>Specs are written in programming language, but with a fluent syntax</a:t>
            </a:r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MSpec (C#)</a:t>
            </a:r>
          </a:p>
          <a:p>
            <a:pPr lvl="1"/>
            <a:r>
              <a:rPr lang="en-US" dirty="0" err="1" smtClean="0"/>
              <a:t>RSpec</a:t>
            </a:r>
            <a:r>
              <a:rPr lang="en-US" dirty="0" smtClean="0"/>
              <a:t> (Ruby)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BDD/Acceptance Test Tools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Tools are more user focused</a:t>
            </a:r>
          </a:p>
          <a:p>
            <a:r>
              <a:rPr lang="en-US" dirty="0" smtClean="0"/>
              <a:t>Specs are written in plain </a:t>
            </a:r>
            <a:r>
              <a:rPr lang="en-US" dirty="0" smtClean="0"/>
              <a:t>English, but are implemented in a programming language</a:t>
            </a:r>
            <a:endParaRPr lang="en-US" dirty="0" smtClean="0"/>
          </a:p>
          <a:p>
            <a:r>
              <a:rPr lang="en-US" dirty="0" smtClean="0"/>
              <a:t>Examples:</a:t>
            </a:r>
          </a:p>
          <a:p>
            <a:pPr lvl="1"/>
            <a:r>
              <a:rPr lang="en-US" dirty="0" smtClean="0"/>
              <a:t>Cucumber (Ruby)</a:t>
            </a:r>
          </a:p>
          <a:p>
            <a:pPr lvl="1"/>
            <a:r>
              <a:rPr lang="en-US" dirty="0" err="1" smtClean="0"/>
              <a:t>SpecFlow</a:t>
            </a:r>
            <a:r>
              <a:rPr lang="en-US" dirty="0" smtClean="0"/>
              <a:t> (C#)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633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6" grpId="0" build="p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744" y="-7419"/>
            <a:ext cx="9226943" cy="692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448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Behavior Driven Development (with MSpec)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Focus on the behavior of the code from a business requirements perspective</a:t>
            </a:r>
          </a:p>
          <a:p>
            <a:r>
              <a:rPr lang="en-US" dirty="0" smtClean="0"/>
              <a:t>Specify the behavior before writing the code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575F6D" mc:Ignorable=""/>
      </a:dk2>
      <a:lt2>
        <a:srgbClr xmlns:mc="http://schemas.openxmlformats.org/markup-compatibility/2006" xmlns:a14="http://schemas.microsoft.com/office/drawing/2010/main" val="FFF39D" mc:Ignorable=""/>
      </a:lt2>
      <a:accent1>
        <a:srgbClr xmlns:mc="http://schemas.openxmlformats.org/markup-compatibility/2006" xmlns:a14="http://schemas.microsoft.com/office/drawing/2010/main" val="FE8637" mc:Ignorable=""/>
      </a:accent1>
      <a:accent2>
        <a:srgbClr xmlns:mc="http://schemas.openxmlformats.org/markup-compatibility/2006" xmlns:a14="http://schemas.microsoft.com/office/drawing/2010/main" val="7598D9" mc:Ignorable=""/>
      </a:accent2>
      <a:accent3>
        <a:srgbClr xmlns:mc="http://schemas.openxmlformats.org/markup-compatibility/2006" xmlns:a14="http://schemas.microsoft.com/office/drawing/2010/main" val="B32C16" mc:Ignorable=""/>
      </a:accent3>
      <a:accent4>
        <a:srgbClr xmlns:mc="http://schemas.openxmlformats.org/markup-compatibility/2006" xmlns:a14="http://schemas.microsoft.com/office/drawing/2010/main" val="F5CD2D" mc:Ignorable=""/>
      </a:accent4>
      <a:accent5>
        <a:srgbClr xmlns:mc="http://schemas.openxmlformats.org/markup-compatibility/2006" xmlns:a14="http://schemas.microsoft.com/office/drawing/2010/main" val="AEBAD5" mc:Ignorable=""/>
      </a:accent5>
      <a:accent6>
        <a:srgbClr xmlns:mc="http://schemas.openxmlformats.org/markup-compatibility/2006" xmlns:a14="http://schemas.microsoft.com/office/drawing/2010/main" val="777C84" mc:Ignorable=""/>
      </a:accent6>
      <a:hlink>
        <a:srgbClr xmlns:mc="http://schemas.openxmlformats.org/markup-compatibility/2006" xmlns:a14="http://schemas.microsoft.com/office/drawing/2010/main" val="D2611C" mc:Ignorable=""/>
      </a:hlink>
      <a:folHlink>
        <a:srgbClr xmlns:mc="http://schemas.openxmlformats.org/markup-compatibility/2006" xmlns:a14="http://schemas.microsoft.com/office/drawing/2010/main" val="3B435B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SWE101_Template</Template>
  <TotalTime>65</TotalTime>
  <Words>231</Words>
  <Application>Microsoft Office PowerPoint</Application>
  <PresentationFormat>On-screen Show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SWE101_Template</vt:lpstr>
      <vt:lpstr>Introduction to BDD</vt:lpstr>
      <vt:lpstr>Thank You!</vt:lpstr>
      <vt:lpstr>Agenda</vt:lpstr>
      <vt:lpstr>What is BDD?</vt:lpstr>
      <vt:lpstr>How is BDD Different?</vt:lpstr>
      <vt:lpstr>Types of BDD Tools</vt:lpstr>
      <vt:lpstr>PowerPoint Presentation</vt:lpstr>
      <vt:lpstr>Demo</vt:lpstr>
      <vt:lpstr>Summary</vt:lpstr>
      <vt:lpstr>Resources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BDD</dc:title>
  <dc:creator>Kevin</dc:creator>
  <cp:lastModifiedBy>Kevin</cp:lastModifiedBy>
  <cp:revision>23</cp:revision>
  <dcterms:created xsi:type="dcterms:W3CDTF">2010-07-14T03:51:25Z</dcterms:created>
  <dcterms:modified xsi:type="dcterms:W3CDTF">2010-07-15T01:21:10Z</dcterms:modified>
</cp:coreProperties>
</file>